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1" r:id="rId3"/>
    <p:sldId id="263" r:id="rId4"/>
    <p:sldId id="405" r:id="rId5"/>
    <p:sldId id="409" r:id="rId6"/>
    <p:sldId id="404" r:id="rId7"/>
    <p:sldId id="410" r:id="rId8"/>
    <p:sldId id="414" r:id="rId9"/>
    <p:sldId id="413" r:id="rId10"/>
    <p:sldId id="58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64DB6-8446-AC49-BA2E-097C318E4A9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70E27-55AC-7F4E-A90A-3A221FD6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8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When we aggregate computing environmental impact across mobile, communication, and data centers, studies show that computing accounts for 900 million metric tons of CO2.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That’s on par with the aviation industry’s footprint and around 2-4% of worldwide emissions.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 Sans"/>
              <a:buNone/>
            </a:pPr>
            <a:endParaRPr sz="3200" b="0" i="0" u="none" strike="noStrike" cap="none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Not only is this a huge amount already but we find that ICT emissions are expected to double over the next decade given the growing demand for computing.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And so it’s crucial that we as a community start think about what it means for computing itself to be sustainable.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2e39a8589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52e39a8589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Google, Microsoft, Facebook, Apple, Amazon, and others have pledged to reach carbon neutrality over the next decade.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talk we explore, what role computer systems and architecture researchers and developers can play in achieving sustainable computing going forward. </a:t>
            </a:r>
            <a:endParaRPr/>
          </a:p>
        </p:txBody>
      </p:sp>
      <p:sp>
        <p:nvSpPr>
          <p:cNvPr id="321" name="Google Shape;321;g152e39a8589_7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82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14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74A8-BCE1-08AC-6373-185538A8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4660E-0BF2-4AD6-D233-B0EBFA41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37336-6AFF-0F2D-CADD-0A7DD663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A5DAE-4ECD-744C-4F57-BBD459CF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70721-DBC2-BA03-8B5F-AF45B85C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0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9664-9704-1EDD-1612-CC6DEE65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A5EFB-F248-EFA4-7953-05EC5F638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AC985-3B19-70A9-2110-7791BC27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C236-4A91-5348-5573-A972CAD7C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59123-BD70-76C8-8A36-E46DEAD1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1B9C6-01E8-EF36-2442-F32F89675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C0B3D-DCA7-1515-DEB7-320BE1902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957A6-F9E6-2662-12C4-C88F343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6CBFC-850C-B606-C2E6-B153BD09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F163-8FB9-79DE-9A7B-DA72B8CD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95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0668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3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51645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9952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3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67093" marR="0" lvl="6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876678" marR="0" lvl="7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86263" marR="0" lvl="8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762000" y="1357884"/>
            <a:ext cx="106680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067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70" marR="0" lvl="1" indent="-30479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067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067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067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067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67093" marR="0" lvl="6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876678" marR="0" lvl="7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86263" marR="0" lvl="8" indent="-30479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24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733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467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02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F112-3AEB-2BF3-D67B-138FB7C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44C71-2C4E-501C-F00B-39D6A0D64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E16B-A6A1-4BCE-FAAE-C5FAD4CB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F5DF-AE39-E272-374F-D1DA9059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3E7E2-332E-E999-436E-04443311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FC77-799B-AF4F-3CDE-D8C5AFC6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E74C-77C0-1FEF-D4F9-C30D9D2C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9CA51-FDD0-7A87-9DA3-ED24369A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4F9E9-C377-DBAF-5DC5-FA9A05C2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7914D-24A0-E2E1-6204-EC66219C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7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8174-E024-96F3-298F-F4512238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AE07-BA02-C5CE-7298-D508FE0F6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C19F4-7EFE-51F7-ED6B-DA91EE218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9ED10-052D-FD2E-5C44-AC8A85C9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AF5F5-2F72-DF85-B374-CCACAC4F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164C8-4038-FCC5-80EA-4F6B4157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6111-2A77-C0A9-87BE-E3D63132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6A57-D902-B5DE-01F6-14FFD0AA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B3A1-93EE-70B6-4A05-F93E8DCC7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44F99-4EB1-AC27-7F12-90BBC4360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4115D-3CD7-0FBF-D6FC-0AC21B127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E1820-EB62-6224-1A76-A9EA61CE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FAD8C-9F97-0C24-EEBF-CC5CFEC0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81523-3DC1-BF41-CEEF-2DDB5019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1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25A0-3D26-4BCB-0460-3D36FB52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55DEB-BD6E-A30C-A08E-6F589EEE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08D9C-82D5-F6D2-C470-7BC55346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2D3A0-9C54-F2F5-18C1-9E2FCC3F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8A9FD-5F97-6218-C211-DBAEAAE1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8A06-F6C2-116D-78C6-BABDB755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E6FAD-D812-2E60-8553-9F571838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B54F-E658-435C-8CC1-25AF6380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9DDA-66CD-797A-DF22-99AE701A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E590-6DD2-19EB-29C1-4D39D291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D847B-7FAA-EEFE-0EEC-0781E3D1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88AC0-EF82-7440-F951-5078CF14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5BD9B-57A0-FB3E-C19B-DE149D15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4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03D5-AB86-EC19-6991-D8B14E1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25828-B043-B12C-68C6-3723E4C01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02133-A32A-4B5F-C8B4-AEDB9010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B236F-F740-E8F1-4131-255A7C8D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4C924-21AF-CBCA-C2F3-F76B8016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B00F3-03D2-FE34-8952-C9F35EC0A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7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C91CB-9268-F354-5AB1-03430FBE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FE563-0F5B-F8AA-3F83-FCA4AA6F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C69F-14D3-C548-4F0E-71A78A7E1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64D9F-D016-BF46-8679-748BD71203FC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45AF5-4883-C4AE-8A8A-AA181C07D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97239-6EAE-49F7-5AA7-8B8614312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1763C-3266-0944-B4F8-8844E0220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415600" y="1"/>
            <a:ext cx="11360800" cy="22918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" sz="6107" dirty="0"/>
              <a:t>ACT: </a:t>
            </a:r>
            <a:r>
              <a:rPr lang="en" sz="6107" b="1" u="sng" dirty="0"/>
              <a:t>A</a:t>
            </a:r>
            <a:r>
              <a:rPr lang="en" sz="6107" dirty="0"/>
              <a:t>rchitectural </a:t>
            </a:r>
            <a:r>
              <a:rPr lang="en" sz="6107" b="1" u="sng" dirty="0"/>
              <a:t>C</a:t>
            </a:r>
            <a:r>
              <a:rPr lang="en" sz="6107" dirty="0"/>
              <a:t>arbon Modeling </a:t>
            </a:r>
            <a:r>
              <a:rPr lang="en" sz="6107" b="1" u="sng" dirty="0"/>
              <a:t>T</a:t>
            </a:r>
            <a:r>
              <a:rPr lang="en" sz="6107" dirty="0"/>
              <a:t>ools</a:t>
            </a:r>
            <a:endParaRPr sz="6107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415600" y="2319468"/>
            <a:ext cx="11455600" cy="418995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2933" i="1" dirty="0">
                <a:solidFill>
                  <a:schemeClr val="dk1"/>
                </a:solidFill>
              </a:rPr>
              <a:t>@ MICRO 2024</a:t>
            </a:r>
          </a:p>
          <a:p>
            <a:pPr>
              <a:spcBef>
                <a:spcPts val="0"/>
              </a:spcBef>
            </a:pPr>
            <a:r>
              <a:rPr lang="en" sz="2933" i="1" dirty="0">
                <a:solidFill>
                  <a:schemeClr val="dk1"/>
                </a:solidFill>
              </a:rPr>
              <a:t>Tutorial</a:t>
            </a: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Leo Han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3">
            <a:alphaModFix/>
          </a:blip>
          <a:srcRect l="8615" r="9181"/>
          <a:stretch/>
        </p:blipFill>
        <p:spPr>
          <a:xfrm>
            <a:off x="4698111" y="3835529"/>
            <a:ext cx="2531344" cy="115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28EA-76D5-CFA3-A1F8-3FA4819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 up!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D5CB9-9399-F304-BCBA-A6C55E64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224"/>
            <a:ext cx="5805715" cy="6759776"/>
          </a:xfrm>
          <a:prstGeom prst="rect">
            <a:avLst/>
          </a:prstGeom>
        </p:spPr>
      </p:pic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E6A4842-EADF-5D84-A212-33442807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53" y="1856058"/>
            <a:ext cx="4123828" cy="41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22867" rIns="45700" bIns="22867" rtlCol="0" anchor="ctr" anchorCtr="0">
            <a:noAutofit/>
          </a:bodyPr>
          <a:lstStyle/>
          <a:p>
            <a:fld id="{00000000-1234-1234-1234-123412341234}" type="slidenum">
              <a:rPr lang="en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/>
              <a:t>2</a:t>
            </a:fld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499963" y="438324"/>
            <a:ext cx="11001375" cy="771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22867" rIns="45700" bIns="22867" rtlCol="0" anchor="t" anchorCtr="0">
            <a:noAutofit/>
          </a:bodyPr>
          <a:lstStyle/>
          <a:p>
            <a:pPr algn="l"/>
            <a:r>
              <a:rPr lang="en" sz="36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Computing incurs a growing environmental footprint</a:t>
            </a:r>
            <a:endParaRPr dirty="0"/>
          </a:p>
        </p:txBody>
      </p:sp>
      <p:sp>
        <p:nvSpPr>
          <p:cNvPr id="299" name="Google Shape;299;p49"/>
          <p:cNvSpPr txBox="1"/>
          <p:nvPr/>
        </p:nvSpPr>
        <p:spPr>
          <a:xfrm>
            <a:off x="2710068" y="1704600"/>
            <a:ext cx="7568800" cy="11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C00000"/>
              </a:buClr>
              <a:buSzPts val="2300"/>
            </a:pPr>
            <a:r>
              <a:rPr lang="en" sz="3067" b="1" dirty="0">
                <a:solidFill>
                  <a:srgbClr val="C00000"/>
                </a:solidFill>
              </a:rPr>
              <a:t>1.2-2.2</a:t>
            </a:r>
            <a:r>
              <a:rPr lang="en" sz="30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67" b="1" dirty="0">
                <a:solidFill>
                  <a:srgbClr val="C00000"/>
                </a:solidFill>
              </a:rPr>
              <a:t>B</a:t>
            </a:r>
            <a:r>
              <a:rPr lang="en" sz="30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illion tons of CO</a:t>
            </a:r>
            <a:r>
              <a:rPr lang="en" sz="3067" b="1" baseline="-250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67" dirty="0"/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sz="2667" b="1" baseline="-2500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287859">
              <a:lnSpc>
                <a:spcPct val="9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6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 par with</a:t>
            </a:r>
            <a:r>
              <a:rPr lang="en" sz="2667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667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the aviation industry’s footprin</a:t>
            </a:r>
            <a:r>
              <a:rPr lang="en" sz="2667" dirty="0">
                <a:solidFill>
                  <a:srgbClr val="151619"/>
                </a:solidFill>
              </a:rPr>
              <a:t>t</a:t>
            </a:r>
            <a:endParaRPr sz="2667" dirty="0">
              <a:solidFill>
                <a:srgbClr val="151619"/>
              </a:solidFill>
            </a:endParaRPr>
          </a:p>
          <a:p>
            <a:pPr marL="287859" indent="-287859">
              <a:lnSpc>
                <a:spcPct val="9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6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2.1 - 3.9% </a:t>
            </a:r>
            <a:r>
              <a:rPr lang="en" sz="2667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of worldwide emissions (Freitag</a:t>
            </a:r>
            <a:r>
              <a:rPr lang="en" sz="2667" dirty="0">
                <a:solidFill>
                  <a:srgbClr val="151619"/>
                </a:solidFill>
              </a:rPr>
              <a:t>’21)</a:t>
            </a:r>
            <a:endParaRPr sz="667" dirty="0"/>
          </a:p>
        </p:txBody>
      </p:sp>
      <p:cxnSp>
        <p:nvCxnSpPr>
          <p:cNvPr id="300" name="Google Shape;300;p49"/>
          <p:cNvCxnSpPr>
            <a:stCxn id="301" idx="3"/>
            <a:endCxn id="302" idx="1"/>
          </p:cNvCxnSpPr>
          <p:nvPr/>
        </p:nvCxnSpPr>
        <p:spPr>
          <a:xfrm>
            <a:off x="3288063" y="4194529"/>
            <a:ext cx="20504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3" name="Google Shape;303;p49"/>
          <p:cNvCxnSpPr>
            <a:stCxn id="302" idx="3"/>
          </p:cNvCxnSpPr>
          <p:nvPr/>
        </p:nvCxnSpPr>
        <p:spPr>
          <a:xfrm>
            <a:off x="7068639" y="4194529"/>
            <a:ext cx="20504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4" name="Google Shape;304;p49"/>
          <p:cNvSpPr txBox="1"/>
          <p:nvPr/>
        </p:nvSpPr>
        <p:spPr>
          <a:xfrm>
            <a:off x="1640194" y="5262834"/>
            <a:ext cx="1565644" cy="43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151619"/>
              </a:buClr>
              <a:buSzPts val="2000"/>
            </a:pPr>
            <a:r>
              <a:rPr lang="en" sz="2667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667" dirty="0"/>
          </a:p>
        </p:txBody>
      </p:sp>
      <p:sp>
        <p:nvSpPr>
          <p:cNvPr id="305" name="Google Shape;305;p49"/>
          <p:cNvSpPr txBox="1"/>
          <p:nvPr/>
        </p:nvSpPr>
        <p:spPr>
          <a:xfrm>
            <a:off x="4779936" y="5291990"/>
            <a:ext cx="2847313" cy="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151619"/>
              </a:buClr>
              <a:buSzPts val="2000"/>
            </a:pPr>
            <a:r>
              <a:rPr lang="en" sz="2667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667" dirty="0"/>
          </a:p>
        </p:txBody>
      </p:sp>
      <p:sp>
        <p:nvSpPr>
          <p:cNvPr id="306" name="Google Shape;306;p49"/>
          <p:cNvSpPr txBox="1"/>
          <p:nvPr/>
        </p:nvSpPr>
        <p:spPr>
          <a:xfrm>
            <a:off x="8742507" y="4982305"/>
            <a:ext cx="2479387" cy="102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151619"/>
              </a:buClr>
              <a:buSzPts val="2000"/>
            </a:pPr>
            <a:r>
              <a:rPr lang="en" sz="2667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 sz="667" dirty="0"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968" y="3329481"/>
            <a:ext cx="1730096" cy="173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 descr="Logic Plus Icon Data Centre - Data Center Clipart - Full Size Clipart  (#3190827) - PinClip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9121" y="3329483"/>
            <a:ext cx="1730095" cy="17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 descr="Clou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1228" y="4285251"/>
            <a:ext cx="985609" cy="91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 descr="Radio Tower Icon - Vector Graphics PNG Image | Transparent PNG Free 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8545" y="3287284"/>
            <a:ext cx="1730095" cy="181449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838201" y="5895760"/>
            <a:ext cx="10188791" cy="79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C00000"/>
              </a:buClr>
              <a:buSzPts val="2300"/>
            </a:pPr>
            <a:r>
              <a:rPr lang="en" sz="3067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Computing’s emissions are rising given its growing demand!</a:t>
            </a:r>
            <a:endParaRPr sz="66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1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342" y="957659"/>
            <a:ext cx="7258289" cy="18988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326" name="Google Shape;326;p51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486" y="2703828"/>
            <a:ext cx="7258289" cy="196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 descr="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9591" y="1214804"/>
            <a:ext cx="3771856" cy="357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9671" y="4790570"/>
            <a:ext cx="4318488" cy="194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1382" y="4650722"/>
            <a:ext cx="7258289" cy="21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50">
            <a:extLst>
              <a:ext uri="{FF2B5EF4-FFF2-40B4-BE49-F238E27FC236}">
                <a16:creationId xmlns:a16="http://schemas.microsoft.com/office/drawing/2014/main" id="{AEF0A3E0-4D6F-71CA-D6C2-6D2B3B66D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648" y="25377"/>
            <a:ext cx="11013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" sz="3733" b="1" dirty="0">
                <a:latin typeface="FreightSansLFPro" panose="02000506030000020004" pitchFamily="2" charset="77"/>
              </a:rPr>
              <a:t>Big Tech. companies are pledging carbon neutrality</a:t>
            </a:r>
            <a:endParaRPr sz="4267" b="1" dirty="0">
              <a:latin typeface="FreightSansLFPro" panose="02000506030000020004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539994" y="618995"/>
            <a:ext cx="10980351" cy="5401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933" b="1" dirty="0">
                <a:latin typeface="FreightSansLFPro" panose="02000506030000020004" pitchFamily="2" charset="77"/>
              </a:rPr>
              <a:t>SRC decadal plan calls attention to ICT rising energy footprint</a:t>
            </a:r>
            <a:endParaRPr sz="2933"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DC2BC-0A83-113B-F031-70AC669952BF}"/>
              </a:ext>
            </a:extLst>
          </p:cNvPr>
          <p:cNvSpPr txBox="1"/>
          <p:nvPr/>
        </p:nvSpPr>
        <p:spPr>
          <a:xfrm>
            <a:off x="468495" y="1362796"/>
            <a:ext cx="11251307" cy="748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133" b="1" dirty="0">
                <a:solidFill>
                  <a:srgbClr val="191919"/>
                </a:solidFill>
                <a:latin typeface="FreightSansLFPro" panose="02000506030000020004" pitchFamily="2" charset="77"/>
              </a:rPr>
              <a:t>Ever-rising energy demand for computing vs. global energy production is creating new risk,</a:t>
            </a:r>
          </a:p>
          <a:p>
            <a:pPr algn="ctr"/>
            <a:r>
              <a:rPr lang="en-US" sz="2133" dirty="0">
                <a:solidFill>
                  <a:srgbClr val="191919"/>
                </a:solidFill>
                <a:latin typeface="FreightSansLFPro" panose="02000506030000020004" pitchFamily="2" charset="77"/>
              </a:rPr>
              <a:t> and new computing paradigms offer opportunities to dramatically improve energy efficiency. </a:t>
            </a:r>
            <a:endParaRPr lang="en-US" sz="2133" dirty="0">
              <a:latin typeface="FreightSansLFPro" panose="02000506030000020004" pitchFamily="2" charset="77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045CA9-DD4A-92DD-F366-B4ED0024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48" y="2305420"/>
            <a:ext cx="5697152" cy="4171931"/>
          </a:xfrm>
          <a:prstGeom prst="rect">
            <a:avLst/>
          </a:prstGeom>
        </p:spPr>
      </p:pic>
      <p:pic>
        <p:nvPicPr>
          <p:cNvPr id="10" name="Picture 9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C15C1D25-3178-0977-C573-4E3C4AF33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36"/>
          <a:stretch/>
        </p:blipFill>
        <p:spPr>
          <a:xfrm>
            <a:off x="539993" y="2284603"/>
            <a:ext cx="4778096" cy="41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B8D8-E65D-0398-4013-EB5C12527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9417-BCF0-CA88-47AC-0210511F12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317;p50">
            <a:extLst>
              <a:ext uri="{FF2B5EF4-FFF2-40B4-BE49-F238E27FC236}">
                <a16:creationId xmlns:a16="http://schemas.microsoft.com/office/drawing/2014/main" id="{22F72F18-C138-C139-67C7-A6B94EF01B48}"/>
              </a:ext>
            </a:extLst>
          </p:cNvPr>
          <p:cNvSpPr txBox="1">
            <a:spLocks/>
          </p:cNvSpPr>
          <p:nvPr/>
        </p:nvSpPr>
        <p:spPr>
          <a:xfrm>
            <a:off x="838200" y="281416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100"/>
            </a:pPr>
            <a:r>
              <a:rPr lang="en-US" sz="2800"/>
              <a:t>DCL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800"/>
              <a:t>VMWare NGSDI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800"/>
              <a:t>SRC Decadal Plan</a:t>
            </a:r>
            <a:endParaRPr lang="en-US" sz="2800" dirty="0"/>
          </a:p>
        </p:txBody>
      </p:sp>
      <p:sp>
        <p:nvSpPr>
          <p:cNvPr id="6" name="Google Shape;359;p55">
            <a:extLst>
              <a:ext uri="{FF2B5EF4-FFF2-40B4-BE49-F238E27FC236}">
                <a16:creationId xmlns:a16="http://schemas.microsoft.com/office/drawing/2014/main" id="{FAC4CACB-1AA5-4A4A-CA9B-322D37201EA6}"/>
              </a:ext>
            </a:extLst>
          </p:cNvPr>
          <p:cNvSpPr txBox="1">
            <a:spLocks/>
          </p:cNvSpPr>
          <p:nvPr/>
        </p:nvSpPr>
        <p:spPr>
          <a:xfrm>
            <a:off x="529623" y="559644"/>
            <a:ext cx="10980351" cy="54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933" b="1" dirty="0">
                <a:latin typeface="FreightSansLFPro" panose="02000506030000020004" pitchFamily="2" charset="77"/>
              </a:rPr>
              <a:t>NSF Dear Colleague Letter on Sustainable Computing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BDF7DBA-D8F2-3A3C-B407-5960D07F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8" y="1221167"/>
            <a:ext cx="10751025" cy="5061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3A9F9-AC22-CB7C-0CB7-218A65E7503E}"/>
              </a:ext>
            </a:extLst>
          </p:cNvPr>
          <p:cNvSpPr txBox="1"/>
          <p:nvPr/>
        </p:nvSpPr>
        <p:spPr>
          <a:xfrm>
            <a:off x="644287" y="6375160"/>
            <a:ext cx="6096000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67" dirty="0"/>
              <a:t>https://</a:t>
            </a:r>
            <a:r>
              <a:rPr lang="en-US" sz="1467" dirty="0" err="1"/>
              <a:t>www.nsf.gov</a:t>
            </a:r>
            <a:r>
              <a:rPr lang="en-US" sz="1467" dirty="0"/>
              <a:t>/pubs/2022/nsf22060/nsf22060.jsp</a:t>
            </a:r>
          </a:p>
        </p:txBody>
      </p:sp>
    </p:spTree>
    <p:extLst>
      <p:ext uri="{BB962C8B-B14F-4D97-AF65-F5344CB8AC3E}">
        <p14:creationId xmlns:p14="http://schemas.microsoft.com/office/powerpoint/2010/main" val="29359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605825" y="681036"/>
            <a:ext cx="10980351" cy="5401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b="1" dirty="0">
                <a:latin typeface="FreightSansLFPro" panose="02000506030000020004" pitchFamily="2" charset="77"/>
              </a:rPr>
              <a:t>ACT Tutorial Motivation and Goals</a:t>
            </a:r>
            <a:endParaRPr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D23B1-5F49-1C6F-8ECC-9DD65E970F8E}"/>
              </a:ext>
            </a:extLst>
          </p:cNvPr>
          <p:cNvSpPr txBox="1"/>
          <p:nvPr/>
        </p:nvSpPr>
        <p:spPr>
          <a:xfrm>
            <a:off x="838200" y="1472963"/>
            <a:ext cx="10747976" cy="485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Provide the necessary background and tools to enable researchers to incorporate sustainable as a first order design target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Provide a brief </a:t>
            </a:r>
            <a:r>
              <a:rPr lang="en-US" sz="3200" i="1" u="sng" dirty="0">
                <a:solidFill>
                  <a:srgbClr val="000000"/>
                </a:solidFill>
                <a:latin typeface="FreightSansLFPro" panose="02000506030000020004" pitchFamily="2" charset="77"/>
              </a:rPr>
              <a:t>overview </a:t>
            </a: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of the </a:t>
            </a:r>
            <a:r>
              <a:rPr lang="en-US" sz="3200" i="1" u="sng" dirty="0">
                <a:solidFill>
                  <a:srgbClr val="000000"/>
                </a:solidFill>
                <a:latin typeface="FreightSansLFPro" panose="02000506030000020004" pitchFamily="2" charset="77"/>
              </a:rPr>
              <a:t>sustainability implications </a:t>
            </a: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of modern systems, 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Detail the ACT </a:t>
            </a:r>
            <a:r>
              <a:rPr lang="en-US" sz="3200" i="1" u="sng" dirty="0">
                <a:solidFill>
                  <a:srgbClr val="000000"/>
                </a:solidFill>
                <a:latin typeface="FreightSansLFPro" panose="02000506030000020004" pitchFamily="2" charset="77"/>
              </a:rPr>
              <a:t>methodology</a:t>
            </a: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, 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FreightSansLFPro" panose="02000506030000020004" pitchFamily="2" charset="77"/>
              </a:rPr>
              <a:t>Demonstrate </a:t>
            </a:r>
            <a:r>
              <a:rPr lang="en-US" sz="3200" i="1" u="sng" dirty="0">
                <a:latin typeface="FreightSansLFPro" panose="02000506030000020004" pitchFamily="2" charset="77"/>
              </a:rPr>
              <a:t>how to use </a:t>
            </a:r>
            <a:r>
              <a:rPr lang="en-US" sz="3200" dirty="0">
                <a:latin typeface="FreightSansLFPro" panose="02000506030000020004" pitchFamily="2" charset="77"/>
              </a:rPr>
              <a:t>ACT,</a:t>
            </a:r>
          </a:p>
          <a:p>
            <a:pPr marL="380990" indent="-38099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Demonstrate </a:t>
            </a:r>
            <a:r>
              <a:rPr lang="en-US" sz="3200" i="1" u="sng" dirty="0">
                <a:solidFill>
                  <a:srgbClr val="000000"/>
                </a:solidFill>
                <a:latin typeface="FreightSansLFPro" panose="02000506030000020004" pitchFamily="2" charset="77"/>
              </a:rPr>
              <a:t>how to extend </a:t>
            </a:r>
            <a:r>
              <a:rPr lang="en-US" sz="3200" dirty="0">
                <a:solidFill>
                  <a:srgbClr val="000000"/>
                </a:solidFill>
                <a:latin typeface="FreightSansLFPro" panose="02000506030000020004" pitchFamily="2" charset="77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13751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DAF73-5FEB-4306-B2D8-C2E27614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The journey is only beginning!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7079A709-0C7B-C2DC-83B7-C43FA555F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70803"/>
              </p:ext>
            </p:extLst>
          </p:nvPr>
        </p:nvGraphicFramePr>
        <p:xfrm>
          <a:off x="1489808" y="2094188"/>
          <a:ext cx="9378271" cy="3312159"/>
        </p:xfrm>
        <a:graphic>
          <a:graphicData uri="http://schemas.openxmlformats.org/drawingml/2006/table">
            <a:tbl>
              <a:tblPr firstRow="1" bandRow="1"/>
              <a:tblGrid>
                <a:gridCol w="4313720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  <a:gridCol w="5064551">
                  <a:extLst>
                    <a:ext uri="{9D8B030D-6E8A-4147-A177-3AD203B41FA5}">
                      <a16:colId xmlns:a16="http://schemas.microsoft.com/office/drawing/2014/main" val="2037988637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Speaker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Designing Cloud Servers for Lower Carbon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Jaylen Wang (Carnegie Melon University)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4032610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Extending ACT to evaluate HI and FPGA for Sustainable Computing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Chetan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Choppal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(Arizona State University)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7301906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Carbon-Efficient Optimization for Computing Systems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Mariam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Elgamal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(Harvard University)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10599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Silicon-Photonics for Sustainable AI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Farbin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Fayza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(Boston University)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5195046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Energy-/Carbon- Aware Evaluation of 3D IC Architectures with DCIM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Hyung Joon Byun (Cornell Tech)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18406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14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F5EA-53A8-5C38-A844-ABCDE10E0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E0-5D05-08BF-9738-D498B6F0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Thanks to our speakers!</a:t>
            </a:r>
          </a:p>
        </p:txBody>
      </p:sp>
      <p:pic>
        <p:nvPicPr>
          <p:cNvPr id="2050" name="Picture 2" descr="Jaylen Wang">
            <a:extLst>
              <a:ext uri="{FF2B5EF4-FFF2-40B4-BE49-F238E27FC236}">
                <a16:creationId xmlns:a16="http://schemas.microsoft.com/office/drawing/2014/main" id="{6B376CB0-EA55-9B76-5622-9C6E14C7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0" y="2535183"/>
            <a:ext cx="2174485" cy="2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tan Choppali Sudarshan">
            <a:extLst>
              <a:ext uri="{FF2B5EF4-FFF2-40B4-BE49-F238E27FC236}">
                <a16:creationId xmlns:a16="http://schemas.microsoft.com/office/drawing/2014/main" id="{55F82981-3D90-759B-E5EA-6224AD28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57" y="2535183"/>
            <a:ext cx="2179529" cy="2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FC8F9C3-4D30-5218-2C85-280A5BF5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08" y="2535182"/>
            <a:ext cx="1693171" cy="2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dshot of Farbin Fayza">
            <a:extLst>
              <a:ext uri="{FF2B5EF4-FFF2-40B4-BE49-F238E27FC236}">
                <a16:creationId xmlns:a16="http://schemas.microsoft.com/office/drawing/2014/main" id="{9DB676F7-9BAB-28A9-3C95-18C42F86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01" y="2560374"/>
            <a:ext cx="2154337" cy="21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yung Joon Byun">
            <a:extLst>
              <a:ext uri="{FF2B5EF4-FFF2-40B4-BE49-F238E27FC236}">
                <a16:creationId xmlns:a16="http://schemas.microsoft.com/office/drawing/2014/main" id="{8C914284-C884-3BAF-37D5-30AD9C9D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61" y="2535182"/>
            <a:ext cx="2179528" cy="217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8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680-7583-0A57-14A8-D18AF84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Special shout out to Leo!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EB959-0648-5DD5-4CE3-43AED967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17" y="1690688"/>
            <a:ext cx="4633065" cy="46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6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521</Words>
  <Application>Microsoft Macintosh PowerPoint</Application>
  <PresentationFormat>Widescreen</PresentationFormat>
  <Paragraphs>70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FreightSansLFPro</vt:lpstr>
      <vt:lpstr>Helvetica Neue</vt:lpstr>
      <vt:lpstr>Merriweather Sans</vt:lpstr>
      <vt:lpstr>Office Theme</vt:lpstr>
      <vt:lpstr>ACT: Architectural Carbon Modeling Tools</vt:lpstr>
      <vt:lpstr>Computing incurs a growing environmental footprint</vt:lpstr>
      <vt:lpstr>Big Tech. companies are pledging carbon neutrality</vt:lpstr>
      <vt:lpstr>SRC decadal plan calls attention to ICT rising energy footprint</vt:lpstr>
      <vt:lpstr>PowerPoint Presentation</vt:lpstr>
      <vt:lpstr>ACT Tutorial Motivation and Goals</vt:lpstr>
      <vt:lpstr>The journey is only beginning!</vt:lpstr>
      <vt:lpstr>Thanks to our speakers!</vt:lpstr>
      <vt:lpstr>Special shout out to Leo!</vt:lpstr>
      <vt:lpstr>Sign up!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ACT: Architectural Carbon Modeling Tools</dc:title>
  <dc:creator>Udit Gupta</dc:creator>
  <cp:lastModifiedBy>Udit Gupta</cp:lastModifiedBy>
  <cp:revision>19</cp:revision>
  <dcterms:created xsi:type="dcterms:W3CDTF">2022-09-29T20:20:20Z</dcterms:created>
  <dcterms:modified xsi:type="dcterms:W3CDTF">2024-11-02T16:19:27Z</dcterms:modified>
</cp:coreProperties>
</file>